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9753600" cx="13004800"/>
  <p:notesSz cx="6858000" cy="9144000"/>
  <p:embeddedFontLst>
    <p:embeddedFont>
      <p:font typeface="Helvetica Neue"/>
      <p:regular r:id="rId61"/>
      <p:bold r:id="rId62"/>
      <p:italic r:id="rId63"/>
      <p:boldItalic r:id="rId64"/>
    </p:embeddedFont>
    <p:embeddedFont>
      <p:font typeface="Helvetica Neue Light"/>
      <p:regular r:id="rId65"/>
      <p:bold r:id="rId66"/>
      <p:italic r:id="rId67"/>
      <p:boldItalic r:id="rId68"/>
    </p:embeddedFont>
    <p:embeddedFont>
      <p:font typeface="Gill Sans"/>
      <p:regular r:id="rId69"/>
      <p:bold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1" roundtripDataSignature="AMtx7mhafDimHl+kss04epzKGy6fhBgK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073FF7-0904-410B-88A2-80478101F2C6}">
  <a:tblStyle styleId="{94073FF7-0904-410B-88A2-80478101F2C6}" styleName="Table_0"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0000">
              <a:alpha val="9803"/>
            </a:srgbClr>
          </a:solidFill>
        </a:fill>
      </a:tcStyle>
    </a:wholeTbl>
    <a:band1H>
      <a:tcTxStyle/>
    </a:band1H>
    <a:band2H>
      <a:tcTxStyle b="off" i="off"/>
      <a:tcStyle>
        <a:fill>
          <a:solidFill>
            <a:srgbClr val="888888">
              <a:alpha val="9803"/>
            </a:srgbClr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25400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F0F0F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font" Target="fonts/GillSans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.fntdata"/><Relationship Id="rId61" Type="http://schemas.openxmlformats.org/officeDocument/2006/relationships/font" Target="fonts/HelveticaNeue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-boldItalic.fntdata"/><Relationship Id="rId63" Type="http://schemas.openxmlformats.org/officeDocument/2006/relationships/font" Target="fonts/HelveticaNeue-italic.fntdata"/><Relationship Id="rId22" Type="http://schemas.openxmlformats.org/officeDocument/2006/relationships/slide" Target="slides/slide17.xml"/><Relationship Id="rId66" Type="http://schemas.openxmlformats.org/officeDocument/2006/relationships/font" Target="fonts/HelveticaNeueLight-bold.fntdata"/><Relationship Id="rId21" Type="http://schemas.openxmlformats.org/officeDocument/2006/relationships/slide" Target="slides/slide16.xml"/><Relationship Id="rId65" Type="http://schemas.openxmlformats.org/officeDocument/2006/relationships/font" Target="fonts/HelveticaNeueLight-regular.fntdata"/><Relationship Id="rId24" Type="http://schemas.openxmlformats.org/officeDocument/2006/relationships/slide" Target="slides/slide19.xml"/><Relationship Id="rId68" Type="http://schemas.openxmlformats.org/officeDocument/2006/relationships/font" Target="fonts/HelveticaNeueLight-boldItalic.fntdata"/><Relationship Id="rId23" Type="http://schemas.openxmlformats.org/officeDocument/2006/relationships/slide" Target="slides/slide18.xml"/><Relationship Id="rId67" Type="http://schemas.openxmlformats.org/officeDocument/2006/relationships/font" Target="fonts/HelveticaNeueLight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GillSans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Describing in the earth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Many ways that geo-information can be represented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Traditional and un-traditional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2" name="Google Shape;192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Go over some of the core GI technologies that new  ubiquitos technologies come from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GIS – slice the world into layers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“classic” standard approach for digital mapping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Big industry, lots of jobs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Lots of applications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Emergency response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BT work – spatial query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Might be familiar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Anyone geocache?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Example of a military technology for civilian 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Create geo-communities discussed later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Viewing the earth from space/sky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Many applications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Seeing lots of area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6" name="Google Shape;24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Facebook, blogs, wikipedia etc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So called “web 2.0” –user created content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Wider spread availability of technology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Huge boom  - anyone not seen google maps?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Mixing content that normally is not together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Most data has a location component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Good example of mapping that can be done by anyone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p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Anyone not used GE?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Easy to use (video game)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Makes geography cool!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Just a few of the issues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Think during talk, ideas for others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p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Overreliance on technology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Machines do the thinking for us?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p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Privacy and security – what should be public and who gets to see/use it?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2" name="Google Shape;342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trust, ownership, accountability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p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http://goo.gl/maps/5Uw5L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57"/>
          <p:cNvSpPr txBox="1"/>
          <p:nvPr>
            <p:ph idx="1" type="body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57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6"/>
          <p:cNvSpPr/>
          <p:nvPr>
            <p:ph idx="2" type="pic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5" name="Google Shape;45;p66"/>
          <p:cNvSpPr/>
          <p:nvPr>
            <p:ph idx="3" type="pic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6" name="Google Shape;46;p66"/>
          <p:cNvSpPr/>
          <p:nvPr>
            <p:ph idx="4" type="pic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7" name="Google Shape;47;p66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7"/>
          <p:cNvSpPr txBox="1"/>
          <p:nvPr>
            <p:ph idx="1" type="body"/>
          </p:nvPr>
        </p:nvSpPr>
        <p:spPr>
          <a:xfrm>
            <a:off x="1270000" y="6362700"/>
            <a:ext cx="10464800" cy="46106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2" type="body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" name="Google Shape;51;p67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8"/>
          <p:cNvSpPr/>
          <p:nvPr>
            <p:ph idx="2" type="pic"/>
          </p:nvPr>
        </p:nvSpPr>
        <p:spPr>
          <a:xfrm>
            <a:off x="-812800" y="0"/>
            <a:ext cx="14622784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68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9"/>
          <p:cNvSpPr/>
          <p:nvPr>
            <p:ph idx="2" type="pic"/>
          </p:nvPr>
        </p:nvSpPr>
        <p:spPr>
          <a:xfrm>
            <a:off x="6481167" y="-146050"/>
            <a:ext cx="6654801" cy="9906000"/>
          </a:xfrm>
          <a:prstGeom prst="rect">
            <a:avLst/>
          </a:prstGeom>
          <a:noFill/>
          <a:ln>
            <a:noFill/>
          </a:ln>
        </p:spPr>
      </p:sp>
      <p:sp>
        <p:nvSpPr>
          <p:cNvPr id="57" name="Google Shape;57;p69"/>
          <p:cNvSpPr txBox="1"/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69"/>
          <p:cNvSpPr txBox="1"/>
          <p:nvPr>
            <p:ph idx="1" type="body"/>
          </p:nvPr>
        </p:nvSpPr>
        <p:spPr>
          <a:xfrm>
            <a:off x="571500" y="2324100"/>
            <a:ext cx="50800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393700" lvl="0" marL="45720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878787"/>
              </a:buClr>
              <a:buSzPts val="2600"/>
              <a:buFont typeface="Helvetica Neue"/>
              <a:buChar char="•"/>
              <a:defRPr sz="2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3700" lvl="1" marL="91440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878787"/>
              </a:buClr>
              <a:buSzPts val="2600"/>
              <a:buFont typeface="Helvetica Neue"/>
              <a:buChar char="•"/>
              <a:defRPr sz="2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3700" lvl="2" marL="137160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878787"/>
              </a:buClr>
              <a:buSzPts val="2600"/>
              <a:buFont typeface="Helvetica Neue"/>
              <a:buChar char="•"/>
              <a:defRPr sz="2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3700" lvl="3" marL="182880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878787"/>
              </a:buClr>
              <a:buSzPts val="2600"/>
              <a:buFont typeface="Helvetica Neue"/>
              <a:buChar char="•"/>
              <a:defRPr sz="2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3700" lvl="4" marL="228600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878787"/>
              </a:buClr>
              <a:buSzPts val="2600"/>
              <a:buFont typeface="Helvetica Neue"/>
              <a:buChar char="•"/>
              <a:defRPr sz="26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9" name="Google Shape;59;p69"/>
          <p:cNvSpPr txBox="1"/>
          <p:nvPr>
            <p:ph idx="12" type="sldNum"/>
          </p:nvPr>
        </p:nvSpPr>
        <p:spPr>
          <a:xfrm>
            <a:off x="510743" y="9194800"/>
            <a:ext cx="312014" cy="2998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EBEBEB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0"/>
          <p:cNvSpPr txBox="1"/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62" name="Google Shape;62;p70"/>
          <p:cNvSpPr txBox="1"/>
          <p:nvPr>
            <p:ph idx="1" type="body"/>
          </p:nvPr>
        </p:nvSpPr>
        <p:spPr>
          <a:xfrm>
            <a:off x="571500" y="2324100"/>
            <a:ext cx="11861800" cy="65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457200" lvl="0" marL="4572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878787"/>
              </a:buClr>
              <a:buSzPts val="3600"/>
              <a:buFont typeface="Helvetica Neue Light"/>
              <a:buChar char="•"/>
              <a:defRPr sz="3600">
                <a:solidFill>
                  <a:srgbClr val="8787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57200" lvl="1" marL="9144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878787"/>
              </a:buClr>
              <a:buSzPts val="3600"/>
              <a:buFont typeface="Helvetica Neue Light"/>
              <a:buChar char="•"/>
              <a:defRPr sz="3600">
                <a:solidFill>
                  <a:srgbClr val="8787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57200" lvl="2" marL="13716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878787"/>
              </a:buClr>
              <a:buSzPts val="3600"/>
              <a:buFont typeface="Helvetica Neue Light"/>
              <a:buChar char="•"/>
              <a:defRPr sz="3600">
                <a:solidFill>
                  <a:srgbClr val="8787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57200" lvl="3" marL="18288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878787"/>
              </a:buClr>
              <a:buSzPts val="3600"/>
              <a:buFont typeface="Helvetica Neue Light"/>
              <a:buChar char="•"/>
              <a:defRPr sz="3600">
                <a:solidFill>
                  <a:srgbClr val="8787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57200" lvl="4" marL="228600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Clr>
                <a:srgbClr val="878787"/>
              </a:buClr>
              <a:buSzPts val="3600"/>
              <a:buFont typeface="Helvetica Neue Light"/>
              <a:buChar char="•"/>
              <a:defRPr sz="3600">
                <a:solidFill>
                  <a:srgbClr val="87878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70"/>
          <p:cNvSpPr txBox="1"/>
          <p:nvPr>
            <p:ph idx="12" type="sldNum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14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800">
              <a:solidFill>
                <a:srgbClr val="EBEBEB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1"/>
          <p:cNvSpPr/>
          <p:nvPr>
            <p:ph idx="2" type="pic"/>
          </p:nvPr>
        </p:nvSpPr>
        <p:spPr>
          <a:xfrm>
            <a:off x="1308101" y="1930387"/>
            <a:ext cx="10388601" cy="5880853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71"/>
          <p:cNvSpPr txBox="1"/>
          <p:nvPr>
            <p:ph idx="12" type="sldNum"/>
          </p:nvPr>
        </p:nvSpPr>
        <p:spPr>
          <a:xfrm>
            <a:off x="6324600" y="9271000"/>
            <a:ext cx="342900" cy="3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1800"/>
              <a:buFont typeface="Gill Sans"/>
              <a:buNone/>
              <a:defRPr>
                <a:solidFill>
                  <a:srgbClr val="41414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8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59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" name="Google Shape;18;p59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0"/>
          <p:cNvSpPr txBox="1"/>
          <p:nvPr>
            <p:ph idx="1" type="body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" name="Google Shape;21;p60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1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61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2"/>
          <p:cNvSpPr/>
          <p:nvPr>
            <p:ph idx="2" type="pic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27" name="Google Shape;27;p62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62"/>
          <p:cNvSpPr txBox="1"/>
          <p:nvPr>
            <p:ph idx="1" type="body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" name="Google Shape;29;p62"/>
          <p:cNvSpPr txBox="1"/>
          <p:nvPr>
            <p:ph idx="12" type="sldNum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3"/>
          <p:cNvSpPr/>
          <p:nvPr>
            <p:ph idx="2" type="pic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32" name="Google Shape;32;p63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63"/>
          <p:cNvSpPr txBox="1"/>
          <p:nvPr>
            <p:ph idx="1" type="body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" name="Google Shape;34;p63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4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64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5"/>
          <p:cNvSpPr/>
          <p:nvPr>
            <p:ph idx="2" type="pic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0" name="Google Shape;40;p65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65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" name="Google Shape;42;p65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56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90525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0525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0525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0525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0525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0525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0525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0525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0525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56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38.png"/><Relationship Id="rId5" Type="http://schemas.openxmlformats.org/officeDocument/2006/relationships/image" Target="../media/image27.jpg"/><Relationship Id="rId6" Type="http://schemas.openxmlformats.org/officeDocument/2006/relationships/hyperlink" Target="http://upload.wikimedia.org/wikipedia/commons/d/db/Al-Idrisi%27s_world_map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8.jpg"/><Relationship Id="rId7" Type="http://schemas.openxmlformats.org/officeDocument/2006/relationships/image" Target="../media/image32.png"/><Relationship Id="rId8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jpg"/><Relationship Id="rId4" Type="http://schemas.openxmlformats.org/officeDocument/2006/relationships/image" Target="../media/image35.jp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Relationship Id="rId4" Type="http://schemas.openxmlformats.org/officeDocument/2006/relationships/hyperlink" Target="https://esri.maps.arcgis.com/apps/PublicInformation/index.html?appid=365bc49221cc4969afd773715abb6bdb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mailto:jdcgla@rit.edu" TargetMode="External"/><Relationship Id="rId4" Type="http://schemas.openxmlformats.org/officeDocument/2006/relationships/hyperlink" Target="https://calendly.com/jdcgla/office-hours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4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hyperlink" Target="http://foursquare.com/" TargetMode="External"/><Relationship Id="rId5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hyperlink" Target="http://radar.oreilly.com/2011/04/apple-location-tracking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49.gif"/><Relationship Id="rId5" Type="http://schemas.openxmlformats.org/officeDocument/2006/relationships/image" Target="../media/image5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71.png"/><Relationship Id="rId5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4.png"/><Relationship Id="rId4" Type="http://schemas.openxmlformats.org/officeDocument/2006/relationships/image" Target="../media/image61.png"/><Relationship Id="rId5" Type="http://schemas.openxmlformats.org/officeDocument/2006/relationships/image" Target="../media/image6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2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jpg"/><Relationship Id="rId4" Type="http://schemas.openxmlformats.org/officeDocument/2006/relationships/hyperlink" Target="http://esthersteinfeld.files.wordpress.com/2010/05/las-vegas-luxor.jpg" TargetMode="External"/><Relationship Id="rId5" Type="http://schemas.openxmlformats.org/officeDocument/2006/relationships/image" Target="../media/image63.jpg"/><Relationship Id="rId6" Type="http://schemas.openxmlformats.org/officeDocument/2006/relationships/hyperlink" Target="http://upload.wikimedia.org/wikipedia/commons/1/16/Las_Vegas_NY_NY_Hotel.jp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geoguessr.com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youtu.be/poMGRbfgp38" TargetMode="External"/><Relationship Id="rId4" Type="http://schemas.openxmlformats.org/officeDocument/2006/relationships/hyperlink" Target="https://learn.arcgis.com/en/arcgis-book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.png" id="71" name="Google Shape;71;p1"/>
          <p:cNvPicPr preferRelativeResize="0"/>
          <p:nvPr/>
        </p:nvPicPr>
        <p:blipFill rotWithShape="1">
          <a:blip r:embed="rId3">
            <a:alphaModFix/>
          </a:blip>
          <a:srcRect b="28765" l="18591" r="58324" t="28831"/>
          <a:stretch/>
        </p:blipFill>
        <p:spPr>
          <a:xfrm>
            <a:off x="1354666" y="4014328"/>
            <a:ext cx="3237655" cy="36011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72" name="Google Shape;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5929" y="462844"/>
            <a:ext cx="2052321" cy="28222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.png" id="73" name="Google Shape;73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6053" y="307057"/>
            <a:ext cx="3406988" cy="38201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dsat7" id="74" name="Google Shape;74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1137" y="288995"/>
            <a:ext cx="3519878" cy="31699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6.png" id="75" name="Google Shape;75;p1"/>
          <p:cNvPicPr preferRelativeResize="0"/>
          <p:nvPr/>
        </p:nvPicPr>
        <p:blipFill rotWithShape="1">
          <a:blip r:embed="rId7">
            <a:alphaModFix/>
          </a:blip>
          <a:srcRect b="25135" l="8594" r="53125" t="39189"/>
          <a:stretch/>
        </p:blipFill>
        <p:spPr>
          <a:xfrm>
            <a:off x="5037102" y="4310098"/>
            <a:ext cx="4341707" cy="2926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RIT\Misc\images\promotional_material\2011-07-06_01-23-28_317.jpg" id="76" name="Google Shape;76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568462" y="1501422"/>
            <a:ext cx="3190242" cy="561735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"/>
          <p:cNvSpPr/>
          <p:nvPr/>
        </p:nvSpPr>
        <p:spPr>
          <a:xfrm>
            <a:off x="704426" y="7522372"/>
            <a:ext cx="11595948" cy="1500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IGME - 382 - Introduction to Geospatial Technology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</a:pPr>
            <a:r>
              <a:rPr b="0" i="0" lang="en-US" sz="30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Fall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Tips for success…</a:t>
            </a:r>
            <a:endParaRPr/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98272" lvl="0" marL="39827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Do the readings and follow the lectures</a:t>
            </a:r>
            <a:endParaRPr/>
          </a:p>
          <a:p>
            <a:pPr indent="-398272" lvl="0" marL="398272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Develop self-help skills</a:t>
            </a:r>
            <a:endParaRPr/>
          </a:p>
          <a:p>
            <a:pPr indent="-398272" lvl="0" marL="398272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Develop time management skills</a:t>
            </a:r>
            <a:endParaRPr/>
          </a:p>
          <a:p>
            <a:pPr indent="-398272" lvl="0" marL="398272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Develop writing skills</a:t>
            </a:r>
            <a:endParaRPr/>
          </a:p>
          <a:p>
            <a:pPr indent="-398272" lvl="0" marL="398272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Ask questions</a:t>
            </a:r>
            <a:endParaRPr/>
          </a:p>
          <a:p>
            <a:pPr indent="-398272" lvl="0" marL="398272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499"/>
              <a:buFont typeface="Helvetica Neue"/>
              <a:buChar char="•"/>
            </a:pPr>
            <a:r>
              <a:rPr lang="en-US" sz="3332"/>
              <a:t>Share resources and work together (email/discussion board)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of Geospatial Technologies</a:t>
            </a:r>
            <a:endParaRPr/>
          </a:p>
        </p:txBody>
      </p:sp>
      <p:sp>
        <p:nvSpPr>
          <p:cNvPr id="139" name="Google Shape;139;p11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Technologies that represent the Earth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used to create those representations</a:t>
            </a:r>
            <a:endParaRPr/>
          </a:p>
          <a:p>
            <a:pPr indent="-406400" lvl="1" marL="8128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Geographic or Geo-Information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in a Name?</a:t>
            </a:r>
            <a:endParaRPr/>
          </a:p>
        </p:txBody>
      </p:sp>
      <p:sp>
        <p:nvSpPr>
          <p:cNvPr id="145" name="Google Shape;145;p12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synonymous with Geographic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adopted by non-academics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implies more emphasis on tools, information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What’s in a Name?</a:t>
            </a:r>
            <a:endParaRPr/>
          </a:p>
        </p:txBody>
      </p:sp>
      <p:sp>
        <p:nvSpPr>
          <p:cNvPr id="151" name="Google Shape;151;p13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5759" lvl="0" marL="3657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Term variations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Geo-Information Technology (European)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Geospatial Technology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Geospatial Information Technology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Geographic Information Technologies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Geomatics</a:t>
            </a:r>
            <a:endParaRPr/>
          </a:p>
          <a:p>
            <a:pPr indent="-365759" lvl="1" marL="73151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Geoinformatics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7.png"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12085"/>
          <a:stretch/>
        </p:blipFill>
        <p:spPr>
          <a:xfrm>
            <a:off x="0" y="1685125"/>
            <a:ext cx="13004801" cy="700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28.png" id="161" name="Google Shape;161;p15"/>
          <p:cNvPicPr preferRelativeResize="0"/>
          <p:nvPr/>
        </p:nvPicPr>
        <p:blipFill rotWithShape="1">
          <a:blip r:embed="rId3">
            <a:alphaModFix/>
          </a:blip>
          <a:srcRect b="0" l="23647" r="24998" t="11943"/>
          <a:stretch/>
        </p:blipFill>
        <p:spPr>
          <a:xfrm>
            <a:off x="1729457" y="1164929"/>
            <a:ext cx="8177673" cy="858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hot-1408250918271.png" id="166" name="Google Shape;16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9931"/>
            <a:ext cx="13004801" cy="711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30.png" id="171" name="Google Shape;171;p17"/>
          <p:cNvPicPr preferRelativeResize="0"/>
          <p:nvPr/>
        </p:nvPicPr>
        <p:blipFill rotWithShape="1">
          <a:blip r:embed="rId3">
            <a:alphaModFix/>
          </a:blip>
          <a:srcRect b="0" l="0" r="0" t="11034"/>
          <a:stretch/>
        </p:blipFill>
        <p:spPr>
          <a:xfrm>
            <a:off x="-1" y="1285329"/>
            <a:ext cx="13004801" cy="708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689751" y="-603392"/>
            <a:ext cx="6120836" cy="636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 = The earth (geography, geology)</a:t>
            </a:r>
            <a:endParaRPr/>
          </a:p>
        </p:txBody>
      </p:sp>
      <p:pic>
        <p:nvPicPr>
          <p:cNvPr descr="image31.png" id="177" name="Google Shape;1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444" y="3271520"/>
            <a:ext cx="5355450" cy="5305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2.png" id="178" name="Google Shape;1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55938" y="2856088"/>
            <a:ext cx="4574259" cy="40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7082649" y="7167539"/>
            <a:ext cx="6120836" cy="1256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= data with context</a:t>
            </a:r>
            <a:endParaRPr/>
          </a:p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Geo-information Technologies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-Idrisi's_world_map.jpg" id="185" name="Google Shape;1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2251" y="444852"/>
            <a:ext cx="4777687" cy="52071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3.png" id="186" name="Google Shape;186;p19"/>
          <p:cNvPicPr preferRelativeResize="0"/>
          <p:nvPr/>
        </p:nvPicPr>
        <p:blipFill rotWithShape="1">
          <a:blip r:embed="rId4">
            <a:alphaModFix/>
          </a:blip>
          <a:srcRect b="17447" l="13239" r="8963" t="13337"/>
          <a:stretch/>
        </p:blipFill>
        <p:spPr>
          <a:xfrm>
            <a:off x="7407769" y="6276622"/>
            <a:ext cx="4946792" cy="3300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_layout" id="187" name="Google Shape;187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862" y="1569156"/>
            <a:ext cx="6048588" cy="78344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Geo-information Technologies</a:t>
            </a:r>
            <a:endParaRPr/>
          </a:p>
        </p:txBody>
      </p:sp>
      <p:sp>
        <p:nvSpPr>
          <p:cNvPr id="189" name="Google Shape;189;p19"/>
          <p:cNvSpPr txBox="1"/>
          <p:nvPr/>
        </p:nvSpPr>
        <p:spPr>
          <a:xfrm>
            <a:off x="7078350" y="5684711"/>
            <a:ext cx="5605489" cy="262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100"/>
              <a:buFont typeface="Helvetica Neue"/>
              <a:buNone/>
            </a:pPr>
            <a:r>
              <a:rPr b="0" i="0" lang="en-US" sz="1100" u="sng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http://upload.wikimedia.org/wikipedia/commons/d/db/Al-Idrisi%27s_world_map.JPG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/>
        </p:nvSpPr>
        <p:spPr>
          <a:xfrm>
            <a:off x="-1" y="876524"/>
            <a:ext cx="13004801" cy="5345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 Overview</a:t>
            </a:r>
            <a:b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 of Geospatial Technologies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Spatial Thinking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Sense of Place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Technologies</a:t>
            </a:r>
            <a:endParaRPr/>
          </a:p>
        </p:txBody>
      </p:sp>
      <p:sp>
        <p:nvSpPr>
          <p:cNvPr id="195" name="Google Shape;195;p2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Maps have been used for centuries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Fundamental purpose of modeling the Earth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Decision making, spatial reasoning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Computing age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New technologies that represent G.I.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 New issues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Geographic Information System</a:t>
            </a:r>
            <a:endParaRPr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5432636" y="2413000"/>
            <a:ext cx="6810164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GIS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Combines layers of information (data) to have better understanding of a location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t/>
            </a:r>
            <a:endParaRPr sz="3572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Requirements: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Hardware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Software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Data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People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572"/>
              <a:buFont typeface="Helvetica Neue"/>
              <a:buNone/>
            </a:pPr>
            <a:r>
              <a:rPr lang="en-US" sz="3572"/>
              <a:t> Training</a:t>
            </a:r>
            <a:endParaRPr/>
          </a:p>
        </p:txBody>
      </p:sp>
      <p:pic>
        <p:nvPicPr>
          <p:cNvPr descr="image8.png" id="202" name="Google Shape;20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53" y="2297124"/>
            <a:ext cx="5177248" cy="6314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44475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37.png" id="208" name="Google Shape;208;p22"/>
          <p:cNvPicPr preferRelativeResize="0"/>
          <p:nvPr/>
        </p:nvPicPr>
        <p:blipFill rotWithShape="1">
          <a:blip r:embed="rId3">
            <a:alphaModFix/>
          </a:blip>
          <a:srcRect b="25135" l="8594" r="53125" t="39188"/>
          <a:stretch/>
        </p:blipFill>
        <p:spPr>
          <a:xfrm>
            <a:off x="866986" y="1625599"/>
            <a:ext cx="11270828" cy="759290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 txBox="1"/>
          <p:nvPr/>
        </p:nvSpPr>
        <p:spPr>
          <a:xfrm>
            <a:off x="2508055" y="-99991"/>
            <a:ext cx="8398934" cy="1840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Plume Impact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http://www.esri.com/news/arcuser/1003/plume1of2.html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 Positioning System (GPS)</a:t>
            </a:r>
            <a:endParaRPr/>
          </a:p>
        </p:txBody>
      </p:sp>
      <p:pic>
        <p:nvPicPr>
          <p:cNvPr descr="const" id="215" name="Google Shape;21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5902" y="2314222"/>
            <a:ext cx="4352996" cy="41430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png" id="216" name="Google Shape;21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959" y="2117795"/>
            <a:ext cx="3298616" cy="45358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9.png" id="217" name="Google Shape;21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33957" y="2246059"/>
            <a:ext cx="3989494" cy="2991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che" id="218" name="Google Shape;21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0257" y="6843324"/>
            <a:ext cx="3416018" cy="25625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1.png" id="219" name="Google Shape;219;p23"/>
          <p:cNvPicPr preferRelativeResize="0"/>
          <p:nvPr/>
        </p:nvPicPr>
        <p:blipFill rotWithShape="1">
          <a:blip r:embed="rId7">
            <a:alphaModFix/>
          </a:blip>
          <a:srcRect b="72118" l="18823" r="72165" t="14545"/>
          <a:stretch/>
        </p:blipFill>
        <p:spPr>
          <a:xfrm>
            <a:off x="4136248" y="6653671"/>
            <a:ext cx="2291645" cy="264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iphoneyabber.com/wp-content/uploads/2008/11/iphone-gps.jpg" id="220" name="Google Shape;220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00098" y="6127128"/>
            <a:ext cx="5792888" cy="32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ndsat7" id="225" name="Google Shape;2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613" y="2275839"/>
            <a:ext cx="6068907" cy="54638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irphoto" id="226" name="Google Shape;22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7165" y="2307448"/>
            <a:ext cx="5635414" cy="56038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4"/>
          <p:cNvSpPr txBox="1"/>
          <p:nvPr/>
        </p:nvSpPr>
        <p:spPr>
          <a:xfrm>
            <a:off x="-1" y="736815"/>
            <a:ext cx="13004801" cy="106862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Remote Sensing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ertedImage.jpg" id="232" name="Google Shape;232;p25"/>
          <p:cNvPicPr preferRelativeResize="0"/>
          <p:nvPr/>
        </p:nvPicPr>
        <p:blipFill rotWithShape="1">
          <a:blip r:embed="rId3">
            <a:alphaModFix/>
          </a:blip>
          <a:srcRect b="1217" l="38416" r="21837" t="19105"/>
          <a:stretch/>
        </p:blipFill>
        <p:spPr>
          <a:xfrm>
            <a:off x="7421455" y="159019"/>
            <a:ext cx="5324544" cy="7116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ertedImage.jpg" id="233" name="Google Shape;233;p25"/>
          <p:cNvPicPr preferRelativeResize="0"/>
          <p:nvPr/>
        </p:nvPicPr>
        <p:blipFill rotWithShape="1">
          <a:blip r:embed="rId4">
            <a:alphaModFix/>
          </a:blip>
          <a:srcRect b="0" l="34608" r="21071" t="0"/>
          <a:stretch/>
        </p:blipFill>
        <p:spPr>
          <a:xfrm>
            <a:off x="746176" y="154851"/>
            <a:ext cx="4736124" cy="712434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/>
          <p:nvPr/>
        </p:nvSpPr>
        <p:spPr>
          <a:xfrm>
            <a:off x="2316400" y="6814316"/>
            <a:ext cx="8547124" cy="2424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 and Post Hurricane Sandy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Pictometry Imagery of Seaside Heights, NJ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Boardwalk </a:t>
            </a:r>
            <a:endParaRPr/>
          </a:p>
        </p:txBody>
      </p:sp>
      <p:sp>
        <p:nvSpPr>
          <p:cNvPr id="235" name="Google Shape;235;p25"/>
          <p:cNvSpPr txBox="1"/>
          <p:nvPr/>
        </p:nvSpPr>
        <p:spPr>
          <a:xfrm>
            <a:off x="1840404" y="9108072"/>
            <a:ext cx="9499116" cy="578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http://www.fastcoexist.com/1680903/the-amazing-aerial-photos-of-sandys-destruction-that-are-helping-rebuild-the-region#1</a:t>
            </a:r>
            <a:endParaRPr/>
          </a:p>
        </p:txBody>
      </p:sp>
      <p:pic>
        <p:nvPicPr>
          <p:cNvPr descr="InsertedImage.png" id="236" name="Google Shape;23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86584" y="8529632"/>
            <a:ext cx="2607860" cy="521573"/>
          </a:xfrm>
          <a:prstGeom prst="rect">
            <a:avLst/>
          </a:prstGeom>
          <a:noFill/>
          <a:ln>
            <a:noFill/>
          </a:ln>
          <a:effectLst>
            <a:outerShdw blurRad="127000" rotWithShape="0">
              <a:srgbClr val="000000">
                <a:alpha val="74901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6"/>
          <p:cNvGrpSpPr/>
          <p:nvPr/>
        </p:nvGrpSpPr>
        <p:grpSpPr>
          <a:xfrm>
            <a:off x="552731" y="1329003"/>
            <a:ext cx="11480801" cy="7289144"/>
            <a:chOff x="0" y="0"/>
            <a:chExt cx="11480800" cy="7289142"/>
          </a:xfrm>
        </p:grpSpPr>
        <p:pic>
          <p:nvPicPr>
            <p:cNvPr descr="C90FDDA9-31E4-4164-B0C9-95C18E387678-L0-001.png" id="242" name="Google Shape;242;p26"/>
            <p:cNvPicPr preferRelativeResize="0"/>
            <p:nvPr/>
          </p:nvPicPr>
          <p:blipFill rotWithShape="1">
            <a:blip r:embed="rId3">
              <a:alphaModFix/>
            </a:blip>
            <a:srcRect b="12645" l="0" r="0" t="12645"/>
            <a:stretch/>
          </p:blipFill>
          <p:spPr>
            <a:xfrm>
              <a:off x="0" y="0"/>
              <a:ext cx="11480800" cy="64329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26"/>
            <p:cNvSpPr/>
            <p:nvPr/>
          </p:nvSpPr>
          <p:spPr>
            <a:xfrm>
              <a:off x="0" y="6509107"/>
              <a:ext cx="11480800" cy="780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BEBEB"/>
                </a:buClr>
                <a:buSzPts val="2000"/>
                <a:buFont typeface="Helvetica Neue"/>
                <a:buNone/>
              </a:pPr>
              <a:r>
                <a:rPr b="0" i="0" lang="en-US" sz="2000" u="sng" cap="none" strike="noStrike">
                  <a:solidFill>
                    <a:srgbClr val="EBEBEB"/>
                  </a:solidFill>
                  <a:latin typeface="Helvetica Neue"/>
                  <a:ea typeface="Helvetica Neue"/>
                  <a:cs typeface="Helvetica Neue"/>
                  <a:sym typeface="Helvetica Neue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https://esri.maps.arcgis.com/apps/PublicInformation/index.html?appid=365bc49221cc4969afd773715abb6bdb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21st Century Developments with Geospatial Technologies</a:t>
            </a:r>
            <a:endParaRPr/>
          </a:p>
        </p:txBody>
      </p:sp>
      <p:sp>
        <p:nvSpPr>
          <p:cNvPr id="249" name="Google Shape;249;p27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maps created and used by non-specialists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applications emphasizing place/location (Google etc)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Mapping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Ubiquitous Mapping</a:t>
            </a:r>
            <a:endParaRPr/>
          </a:p>
        </p:txBody>
      </p:sp>
      <p:sp>
        <p:nvSpPr>
          <p:cNvPr id="255" name="Google Shape;255;p28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use and creation of maps by users anywhere and at anytime” – Morita (2005)</a:t>
            </a:r>
            <a:endParaRPr/>
          </a:p>
          <a:p>
            <a:pPr indent="-244475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Mapping “everywhere”</a:t>
            </a:r>
            <a:endParaRPr/>
          </a:p>
          <a:p>
            <a:pPr indent="-244475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Integrated more into daily life cell phones, PDAs etc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7.png" id="260" name="Google Shape;260;p29"/>
          <p:cNvPicPr preferRelativeResize="0"/>
          <p:nvPr/>
        </p:nvPicPr>
        <p:blipFill rotWithShape="1">
          <a:blip r:embed="rId3">
            <a:alphaModFix/>
          </a:blip>
          <a:srcRect b="3487" l="0" r="0" t="11819"/>
          <a:stretch/>
        </p:blipFill>
        <p:spPr>
          <a:xfrm>
            <a:off x="135870" y="851026"/>
            <a:ext cx="12805822" cy="6097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47.png" id="261" name="Google Shape;261;p29"/>
          <p:cNvPicPr preferRelativeResize="0"/>
          <p:nvPr/>
        </p:nvPicPr>
        <p:blipFill rotWithShape="1">
          <a:blip r:embed="rId3">
            <a:alphaModFix/>
          </a:blip>
          <a:srcRect b="38874" l="55676" r="18714" t="40444"/>
          <a:stretch/>
        </p:blipFill>
        <p:spPr>
          <a:xfrm>
            <a:off x="5988379" y="6596638"/>
            <a:ext cx="6953314" cy="3156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9"/>
          <p:cNvCxnSpPr/>
          <p:nvPr/>
        </p:nvCxnSpPr>
        <p:spPr>
          <a:xfrm flipH="1">
            <a:off x="5988379" y="4127610"/>
            <a:ext cx="1927589" cy="2883674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3" name="Google Shape;263;p29"/>
          <p:cNvCxnSpPr/>
          <p:nvPr/>
        </p:nvCxnSpPr>
        <p:spPr>
          <a:xfrm>
            <a:off x="10384993" y="4127610"/>
            <a:ext cx="2556700" cy="2469027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Contact Information</a:t>
            </a:r>
            <a:endParaRPr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Instructor: Justin Cole, GISP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jdcgla@rit.edu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Twitter: @JustinColeGIS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Office Hours: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https://calendly.com/jdcgla/office-hours</a:t>
            </a: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Misc\images\promotional_material\2011-07-06_01-23-28_317.jpg"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1112" y="595407"/>
            <a:ext cx="4386702" cy="77240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RIT\Misc\images\promotional_material\2011-07-06_01-23-03_301.jpg" id="269" name="Google Shape;26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9248" y="595407"/>
            <a:ext cx="4332030" cy="7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TEACHING\misc\appler.JPG" id="274" name="Google Shape;2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2267575" y="-2"/>
            <a:ext cx="7331207" cy="961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hot-1408250925241.png" id="279" name="Google Shape;27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2442" y="690994"/>
            <a:ext cx="7755131" cy="4253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>
            <p:ph type="title"/>
          </p:nvPr>
        </p:nvSpPr>
        <p:spPr>
          <a:xfrm>
            <a:off x="2803031" y="403859"/>
            <a:ext cx="11480801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Tech. and Gamming</a:t>
            </a:r>
            <a:endParaRPr/>
          </a:p>
        </p:txBody>
      </p:sp>
      <p:sp>
        <p:nvSpPr>
          <p:cNvPr id="281" name="Google Shape;281;p32"/>
          <p:cNvSpPr txBox="1"/>
          <p:nvPr/>
        </p:nvSpPr>
        <p:spPr>
          <a:xfrm>
            <a:off x="376218" y="5028542"/>
            <a:ext cx="5197266" cy="4610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00"/>
              <a:buFont typeface="Helvetica Neue"/>
              <a:buNone/>
            </a:pPr>
            <a:r>
              <a:rPr b="0" i="0" lang="en-US" sz="2400" u="sng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http://foursquare.com/</a:t>
            </a:r>
            <a:endParaRPr/>
          </a:p>
        </p:txBody>
      </p:sp>
      <p:pic>
        <p:nvPicPr>
          <p:cNvPr descr="2014-08-25 15.47.46-1.png" id="282" name="Google Shape;28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57608" y="4357456"/>
            <a:ext cx="7965980" cy="497873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/>
        </p:nvSpPr>
        <p:spPr>
          <a:xfrm>
            <a:off x="6642949" y="8979528"/>
            <a:ext cx="4395395" cy="572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100"/>
              <a:buFont typeface="Helvetica Neue"/>
              <a:buNone/>
            </a:pPr>
            <a:r>
              <a:rPr b="0" i="0" lang="en-US" sz="31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Sherlock - The Network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3"/>
          <p:cNvSpPr txBox="1"/>
          <p:nvPr>
            <p:ph type="title"/>
          </p:nvPr>
        </p:nvSpPr>
        <p:spPr>
          <a:xfrm>
            <a:off x="762000" y="241300"/>
            <a:ext cx="11480800" cy="89563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lang="en-US" sz="38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Mapping Mashups</a:t>
            </a:r>
            <a:endParaRPr/>
          </a:p>
        </p:txBody>
      </p:sp>
      <p:pic>
        <p:nvPicPr>
          <p:cNvPr descr="7_x_vacancies_map"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13851"/>
          <a:stretch/>
        </p:blipFill>
        <p:spPr>
          <a:xfrm>
            <a:off x="3000573" y="1634873"/>
            <a:ext cx="7003628" cy="668122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 txBox="1"/>
          <p:nvPr/>
        </p:nvSpPr>
        <p:spPr>
          <a:xfrm>
            <a:off x="347697" y="8814206"/>
            <a:ext cx="12657104" cy="578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Tomaszewski, B. (2009). Managing Multiple Point-based Data Instances on a Single Coordinate in Mapping Mashups. Paper presented at the Proceedings of the 24th International Cartography Conference (ICC), Santiago, Chile.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/>
        </p:nvSpPr>
        <p:spPr>
          <a:xfrm>
            <a:off x="-1" y="339173"/>
            <a:ext cx="13004801" cy="67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Mapping Mashups – HTML 5/Mobile</a:t>
            </a:r>
            <a:endParaRPr/>
          </a:p>
        </p:txBody>
      </p:sp>
      <p:pic>
        <p:nvPicPr>
          <p:cNvPr descr="image54.png" id="296" name="Google Shape;296;p34"/>
          <p:cNvPicPr preferRelativeResize="0"/>
          <p:nvPr/>
        </p:nvPicPr>
        <p:blipFill rotWithShape="1">
          <a:blip r:embed="rId3">
            <a:alphaModFix/>
          </a:blip>
          <a:srcRect b="0" l="16983" r="18009" t="11380"/>
          <a:stretch/>
        </p:blipFill>
        <p:spPr>
          <a:xfrm>
            <a:off x="264494" y="1174044"/>
            <a:ext cx="6969428" cy="51747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55.png" id="297" name="Google Shape;297;p34"/>
          <p:cNvPicPr preferRelativeResize="0"/>
          <p:nvPr/>
        </p:nvPicPr>
        <p:blipFill rotWithShape="1">
          <a:blip r:embed="rId4">
            <a:alphaModFix/>
          </a:blip>
          <a:srcRect b="0" l="0" r="51757" t="15143"/>
          <a:stretch/>
        </p:blipFill>
        <p:spPr>
          <a:xfrm>
            <a:off x="6594523" y="3467866"/>
            <a:ext cx="6410278" cy="6141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57.png" id="302" name="Google Shape;302;p35"/>
          <p:cNvPicPr preferRelativeResize="0"/>
          <p:nvPr/>
        </p:nvPicPr>
        <p:blipFill rotWithShape="1">
          <a:blip r:embed="rId3">
            <a:alphaModFix/>
          </a:blip>
          <a:srcRect b="0" l="0" r="0" t="13826"/>
          <a:stretch/>
        </p:blipFill>
        <p:spPr>
          <a:xfrm>
            <a:off x="199234" y="1717314"/>
            <a:ext cx="12511212" cy="773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762000" y="-327943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Globes - Google Earth</a:t>
            </a:r>
            <a:endParaRPr/>
          </a:p>
        </p:txBody>
      </p:sp>
      <p:pic>
        <p:nvPicPr>
          <p:cNvPr descr="C:\RIT\Dissertation\presentations\Computers_GeoSciences\figures\Figure_2a.png" id="308" name="Google Shape;30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054" y="1349885"/>
            <a:ext cx="10486411" cy="761903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6"/>
          <p:cNvSpPr txBox="1"/>
          <p:nvPr/>
        </p:nvSpPr>
        <p:spPr>
          <a:xfrm>
            <a:off x="-1" y="8986971"/>
            <a:ext cx="13004801" cy="72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B. Tomaszewski, "Situation Awareness and Virtual Globes: Applications for Disaster Management," </a:t>
            </a:r>
            <a:br>
              <a:rPr b="0" i="0" lang="en-US" sz="2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0" i="0" lang="en-US" sz="2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Computers and Geosciences, vol. 37, pp. 86-92, 2011.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44475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59.png" id="316" name="Google Shape;316;p37"/>
          <p:cNvPicPr preferRelativeResize="0"/>
          <p:nvPr/>
        </p:nvPicPr>
        <p:blipFill rotWithShape="1">
          <a:blip r:embed="rId3">
            <a:alphaModFix/>
          </a:blip>
          <a:srcRect b="0" l="0" r="0" t="11619"/>
          <a:stretch/>
        </p:blipFill>
        <p:spPr>
          <a:xfrm>
            <a:off x="-1" y="823123"/>
            <a:ext cx="13004801" cy="6260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59.png" id="317" name="Google Shape;317;p37"/>
          <p:cNvPicPr preferRelativeResize="0"/>
          <p:nvPr/>
        </p:nvPicPr>
        <p:blipFill rotWithShape="1">
          <a:blip r:embed="rId3">
            <a:alphaModFix/>
          </a:blip>
          <a:srcRect b="12024" l="21458" r="22500" t="69017"/>
          <a:stretch/>
        </p:blipFill>
        <p:spPr>
          <a:xfrm>
            <a:off x="265665" y="7083142"/>
            <a:ext cx="13316786" cy="24537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37"/>
          <p:cNvCxnSpPr/>
          <p:nvPr/>
        </p:nvCxnSpPr>
        <p:spPr>
          <a:xfrm flipH="1">
            <a:off x="265665" y="5635413"/>
            <a:ext cx="2552042" cy="1923628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9916159" y="5635412"/>
            <a:ext cx="3666292" cy="2140376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Social Implications</a:t>
            </a:r>
            <a:endParaRPr/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65759" lvl="0" marL="3657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Interaction with/understanding of people and places</a:t>
            </a:r>
            <a:br>
              <a:rPr lang="en-US" sz="3059"/>
            </a:br>
            <a:endParaRPr/>
          </a:p>
          <a:p>
            <a:pPr indent="-365759" lvl="0" marL="36575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Privacy </a:t>
            </a:r>
            <a:br>
              <a:rPr lang="en-US" sz="3059"/>
            </a:br>
            <a:endParaRPr/>
          </a:p>
          <a:p>
            <a:pPr indent="-365759" lvl="0" marL="36575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Accuracy</a:t>
            </a:r>
            <a:br>
              <a:rPr lang="en-US" sz="3059"/>
            </a:br>
            <a:endParaRPr/>
          </a:p>
          <a:p>
            <a:pPr indent="-365759" lvl="0" marL="36575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Re-enforcing existing social orders</a:t>
            </a:r>
            <a:br>
              <a:rPr lang="en-US" sz="3059"/>
            </a:br>
            <a:endParaRPr/>
          </a:p>
          <a:p>
            <a:pPr indent="-365759" lvl="0" marL="365759" rtl="0" algn="l">
              <a:lnSpc>
                <a:spcPct val="100000"/>
              </a:lnSpc>
              <a:spcBef>
                <a:spcPts val="3700"/>
              </a:spcBef>
              <a:spcAft>
                <a:spcPts val="0"/>
              </a:spcAft>
              <a:buClr>
                <a:srgbClr val="EBEBEB"/>
              </a:buClr>
              <a:buSzPts val="2294"/>
              <a:buFont typeface="Helvetica Neue"/>
              <a:buChar char="•"/>
            </a:pPr>
            <a:r>
              <a:rPr lang="en-US" sz="3059"/>
              <a:t>Other?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39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44475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60.png" id="332" name="Google Shape;332;p39"/>
          <p:cNvPicPr preferRelativeResize="0"/>
          <p:nvPr/>
        </p:nvPicPr>
        <p:blipFill rotWithShape="1">
          <a:blip r:embed="rId3">
            <a:alphaModFix/>
          </a:blip>
          <a:srcRect b="17248" l="9531" r="35001" t="17500"/>
          <a:stretch/>
        </p:blipFill>
        <p:spPr>
          <a:xfrm>
            <a:off x="-1" y="0"/>
            <a:ext cx="13004801" cy="956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 txBox="1"/>
          <p:nvPr>
            <p:ph type="title"/>
          </p:nvPr>
        </p:nvSpPr>
        <p:spPr>
          <a:xfrm>
            <a:off x="762000" y="241300"/>
            <a:ext cx="6468269" cy="19275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Background</a:t>
            </a:r>
            <a:endParaRPr/>
          </a:p>
        </p:txBody>
      </p:sp>
      <p:sp>
        <p:nvSpPr>
          <p:cNvPr id="94" name="Google Shape;94;p4"/>
          <p:cNvSpPr txBox="1"/>
          <p:nvPr>
            <p:ph idx="1" type="body"/>
          </p:nvPr>
        </p:nvSpPr>
        <p:spPr>
          <a:xfrm>
            <a:off x="762000" y="2413000"/>
            <a:ext cx="5892307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80415" lvl="0" marL="2804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759"/>
              <a:buFont typeface="Helvetica Neue"/>
              <a:buChar char="•"/>
            </a:pPr>
            <a:r>
              <a:rPr lang="en-US" sz="2346"/>
              <a:t>Masters from RIT in 2007 in Environmental Science</a:t>
            </a:r>
            <a:endParaRPr/>
          </a:p>
          <a:p>
            <a:pPr indent="-280415" lvl="0" marL="280415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EBEBEB"/>
              </a:buClr>
              <a:buSzPts val="1759"/>
              <a:buFont typeface="Helvetica Neue"/>
              <a:buChar char="•"/>
            </a:pPr>
            <a:r>
              <a:rPr lang="en-US" sz="2346"/>
              <a:t>Worked for Monroe County Since 2003-2016 in the GIS Division</a:t>
            </a:r>
            <a:endParaRPr/>
          </a:p>
          <a:p>
            <a:pPr indent="-280415" lvl="0" marL="280415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EBEBEB"/>
              </a:buClr>
              <a:buSzPts val="1759"/>
              <a:buFont typeface="Helvetica Neue"/>
              <a:buChar char="•"/>
            </a:pPr>
            <a:r>
              <a:rPr lang="en-US" sz="2346"/>
              <a:t>Worked in Consulting</a:t>
            </a:r>
            <a:endParaRPr/>
          </a:p>
          <a:p>
            <a:pPr indent="-280415" lvl="0" marL="280415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EBEBEB"/>
              </a:buClr>
              <a:buSzPts val="1759"/>
              <a:buFont typeface="Helvetica Neue"/>
              <a:buChar char="•"/>
            </a:pPr>
            <a:r>
              <a:rPr lang="en-US" sz="2346"/>
              <a:t>Currently Full Time Faculty at University of Wisconsin and Adjunct at RIT, MCC, and Columbia College (SC)</a:t>
            </a:r>
            <a:endParaRPr/>
          </a:p>
          <a:p>
            <a:pPr indent="-280415" lvl="0" marL="280415" rtl="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EBEBEB"/>
              </a:buClr>
              <a:buSzPts val="1759"/>
              <a:buFont typeface="Helvetica Neue"/>
              <a:buChar char="•"/>
            </a:pPr>
            <a:r>
              <a:rPr lang="en-US" sz="2346"/>
              <a:t>Part of many GIS organizations such as GISSIG(current President), ASPRS, NYSGIS Association, Society for Conservation GIS, and GISCorps Member</a:t>
            </a:r>
            <a:endParaRPr/>
          </a:p>
        </p:txBody>
      </p:sp>
      <p:pic>
        <p:nvPicPr>
          <p:cNvPr descr="1334_hires.jpg" id="95" name="Google Shape;9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7772" y="1151144"/>
            <a:ext cx="4939455" cy="3528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shot-1408150820071.png" id="96" name="Google Shape;96;p4"/>
          <p:cNvPicPr preferRelativeResize="0"/>
          <p:nvPr/>
        </p:nvPicPr>
        <p:blipFill rotWithShape="1">
          <a:blip r:embed="rId4">
            <a:alphaModFix/>
          </a:blip>
          <a:srcRect b="0" l="0" r="0" t="7422"/>
          <a:stretch/>
        </p:blipFill>
        <p:spPr>
          <a:xfrm>
            <a:off x="7024168" y="5976146"/>
            <a:ext cx="6468312" cy="3649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ndsat Coastal Compare B43251.jpg" id="97" name="Google Shape;9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29266" y="3589338"/>
            <a:ext cx="3270282" cy="4232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244475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None/>
            </a:pPr>
            <a:r>
              <a:t/>
            </a:r>
            <a:endParaRPr b="0" i="0" sz="34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61.png" id="339" name="Google Shape;339;p40"/>
          <p:cNvPicPr preferRelativeResize="0"/>
          <p:nvPr/>
        </p:nvPicPr>
        <p:blipFill rotWithShape="1">
          <a:blip r:embed="rId3">
            <a:alphaModFix/>
          </a:blip>
          <a:srcRect b="4998" l="22967" r="12500" t="20000"/>
          <a:stretch/>
        </p:blipFill>
        <p:spPr>
          <a:xfrm>
            <a:off x="433492" y="406399"/>
            <a:ext cx="12196517" cy="885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/>
        </p:nvSpPr>
        <p:spPr>
          <a:xfrm>
            <a:off x="9076266" y="692797"/>
            <a:ext cx="3088641" cy="1256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Street Map</a:t>
            </a:r>
            <a:endParaRPr/>
          </a:p>
        </p:txBody>
      </p:sp>
      <p:sp>
        <p:nvSpPr>
          <p:cNvPr id="345" name="Google Shape;345;p41"/>
          <p:cNvSpPr txBox="1"/>
          <p:nvPr/>
        </p:nvSpPr>
        <p:spPr>
          <a:xfrm>
            <a:off x="2248746" y="8896152"/>
            <a:ext cx="3088641" cy="67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Maps</a:t>
            </a:r>
            <a:endParaRPr/>
          </a:p>
        </p:txBody>
      </p:sp>
      <p:sp>
        <p:nvSpPr>
          <p:cNvPr id="346" name="Google Shape;346;p41"/>
          <p:cNvSpPr txBox="1"/>
          <p:nvPr/>
        </p:nvSpPr>
        <p:spPr>
          <a:xfrm>
            <a:off x="8696959" y="2162610"/>
            <a:ext cx="3847255" cy="1256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accurate?</a:t>
            </a:r>
            <a:endParaRPr/>
          </a:p>
        </p:txBody>
      </p:sp>
      <p:pic>
        <p:nvPicPr>
          <p:cNvPr descr="image62.png" id="347" name="Google Shape;347;p41"/>
          <p:cNvPicPr preferRelativeResize="0"/>
          <p:nvPr/>
        </p:nvPicPr>
        <p:blipFill rotWithShape="1">
          <a:blip r:embed="rId3">
            <a:alphaModFix/>
          </a:blip>
          <a:srcRect b="8503" l="26407" r="5780" t="25000"/>
          <a:stretch/>
        </p:blipFill>
        <p:spPr>
          <a:xfrm>
            <a:off x="0" y="325119"/>
            <a:ext cx="7857068" cy="4671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63.png" id="348" name="Google Shape;348;p41"/>
          <p:cNvPicPr preferRelativeResize="0"/>
          <p:nvPr/>
        </p:nvPicPr>
        <p:blipFill rotWithShape="1">
          <a:blip r:embed="rId4">
            <a:alphaModFix/>
          </a:blip>
          <a:srcRect b="3609" l="29843" r="5156" t="33763"/>
          <a:stretch/>
        </p:blipFill>
        <p:spPr>
          <a:xfrm>
            <a:off x="5337386" y="5256106"/>
            <a:ext cx="7369388" cy="430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41"/>
          <p:cNvCxnSpPr/>
          <p:nvPr/>
        </p:nvCxnSpPr>
        <p:spPr>
          <a:xfrm>
            <a:off x="1652693" y="4741333"/>
            <a:ext cx="4687147" cy="4443308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64.png"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12445" r="40409" t="20429"/>
          <a:stretch/>
        </p:blipFill>
        <p:spPr>
          <a:xfrm>
            <a:off x="1327573" y="162559"/>
            <a:ext cx="9284044" cy="853440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1327573" y="8680746"/>
            <a:ext cx="9726508" cy="4117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000"/>
              <a:buFont typeface="Helvetica Neue"/>
              <a:buNone/>
            </a:pPr>
            <a:r>
              <a:rPr b="0" i="0" lang="en-US" sz="2000" u="sng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http://radar.oreilly.com/2011/04/apple-location-tracking.html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Spatial Thinking</a:t>
            </a:r>
            <a:endParaRPr/>
          </a:p>
        </p:txBody>
      </p:sp>
      <p:pic>
        <p:nvPicPr>
          <p:cNvPr descr="godzilla-teaching.jpg" id="361" name="Google Shape;36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7400" y="2495550"/>
            <a:ext cx="63500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TEACHING\misc\nora_spatial_thinking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19077" l="0" r="0" t="0"/>
          <a:stretch/>
        </p:blipFill>
        <p:spPr>
          <a:xfrm>
            <a:off x="6798" y="447039"/>
            <a:ext cx="12968276" cy="787061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4"/>
          <p:cNvSpPr txBox="1"/>
          <p:nvPr/>
        </p:nvSpPr>
        <p:spPr>
          <a:xfrm>
            <a:off x="1259839" y="8001224"/>
            <a:ext cx="10643847" cy="1256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learn spatial thinking starting at a young age..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5.png" id="372" name="Google Shape;37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33" y="-774181"/>
            <a:ext cx="5965049" cy="639350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 txBox="1"/>
          <p:nvPr/>
        </p:nvSpPr>
        <p:spPr>
          <a:xfrm>
            <a:off x="556260" y="4551671"/>
            <a:ext cx="4809084" cy="476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© 2009 CBS Entertainment found 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http://www.nycgameindustry.com/ncis-features-forterra-systems-technology/</a:t>
            </a:r>
            <a:endParaRPr/>
          </a:p>
        </p:txBody>
      </p:sp>
      <p:pic>
        <p:nvPicPr>
          <p:cNvPr descr="image4.gif" id="374" name="Google Shape;37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8836" y="2519814"/>
            <a:ext cx="5965049" cy="2803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3.jpg" id="375" name="Google Shape;375;p45"/>
          <p:cNvPicPr preferRelativeResize="0"/>
          <p:nvPr/>
        </p:nvPicPr>
        <p:blipFill rotWithShape="1">
          <a:blip r:embed="rId5">
            <a:alphaModFix/>
          </a:blip>
          <a:srcRect b="13331" l="0" r="2221" t="0"/>
          <a:stretch/>
        </p:blipFill>
        <p:spPr>
          <a:xfrm>
            <a:off x="951215" y="5562239"/>
            <a:ext cx="5832512" cy="376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5"/>
          <p:cNvSpPr txBox="1"/>
          <p:nvPr/>
        </p:nvSpPr>
        <p:spPr>
          <a:xfrm>
            <a:off x="5377668" y="437668"/>
            <a:ext cx="7347510" cy="12560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Lot of Exposure to Geospatial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</a:t>
            </a:r>
            <a:r>
              <a:rPr b="0" i="1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 Day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Spatial Thinking?</a:t>
            </a:r>
            <a:endParaRPr/>
          </a:p>
        </p:txBody>
      </p:sp>
      <p:sp>
        <p:nvSpPr>
          <p:cNvPr id="382" name="Google Shape;382;p46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rPr lang="en-US" sz="3420"/>
              <a:t>Elements of Spatial Thinking:</a:t>
            </a:r>
            <a:br>
              <a:rPr lang="en-US" sz="3420"/>
            </a:b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rPr lang="en-US" sz="3420"/>
              <a:t>1. concepts of space</a:t>
            </a:r>
            <a:br>
              <a:rPr lang="en-US" sz="3420"/>
            </a:b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rPr lang="en-US" sz="3420"/>
              <a:t>2. tools of representation</a:t>
            </a:r>
            <a:br>
              <a:rPr lang="en-US" sz="3420"/>
            </a:b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rPr lang="en-US" sz="3420"/>
              <a:t>3. processes of reasoning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t/>
            </a:r>
            <a:endParaRPr sz="342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420"/>
              <a:buFont typeface="Helvetica Neue"/>
              <a:buNone/>
            </a:pPr>
            <a:r>
              <a:rPr lang="en-US" sz="3420"/>
              <a:t>National Research Council 2006. The Nature of Spatial Thinking. Learning to Think Spatially: GIS as a Support System in the K-12 curriculum. Washington, DC: The National Academies Press.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idx="1" type="body"/>
          </p:nvPr>
        </p:nvSpPr>
        <p:spPr>
          <a:xfrm>
            <a:off x="762000" y="-2192867"/>
            <a:ext cx="11480800" cy="636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 Concepts/Knowing about space: Calculating Distance (miles vs. time vs. travel cost, Cartesian vs. spherical)</a:t>
            </a:r>
            <a:endParaRPr/>
          </a:p>
        </p:txBody>
      </p:sp>
      <p:sp>
        <p:nvSpPr>
          <p:cNvPr id="388" name="Google Shape;388;p47"/>
          <p:cNvSpPr txBox="1"/>
          <p:nvPr/>
        </p:nvSpPr>
        <p:spPr>
          <a:xfrm>
            <a:off x="-1" y="9013750"/>
            <a:ext cx="13004801" cy="578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Research Council 2006. The Nature of Spatial Thinking. Learning to Think Spatially: GIS as a Support System in the K-12 curriculum. Washington, DC: The National Academies Press.</a:t>
            </a:r>
            <a:endParaRPr/>
          </a:p>
        </p:txBody>
      </p:sp>
      <p:pic>
        <p:nvPicPr>
          <p:cNvPr descr="C:\RIT\Dissertation\presentations\CRC_Press_Book\chapters\chapter_2\C2_Figures\Figure_2_8_cartesian_example.png" id="389" name="Google Shape;389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0059" y="1665275"/>
            <a:ext cx="3531555" cy="29704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RIT\Dissertation\presentations\CRC_Press_Book\chapters\chapter_2\C2_Figures\Figure_2_7_lat_long_overview.png" id="390" name="Google Shape;39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13173" y="5691117"/>
            <a:ext cx="3588439" cy="2860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71.png" id="391" name="Google Shape;391;p47"/>
          <p:cNvPicPr preferRelativeResize="0"/>
          <p:nvPr/>
        </p:nvPicPr>
        <p:blipFill rotWithShape="1">
          <a:blip r:embed="rId5">
            <a:alphaModFix/>
          </a:blip>
          <a:srcRect b="0" l="0" r="0" t="20284"/>
          <a:stretch/>
        </p:blipFill>
        <p:spPr>
          <a:xfrm>
            <a:off x="268347" y="3456315"/>
            <a:ext cx="8749983" cy="397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7"/>
          <p:cNvSpPr txBox="1"/>
          <p:nvPr/>
        </p:nvSpPr>
        <p:spPr>
          <a:xfrm>
            <a:off x="9766953" y="4650218"/>
            <a:ext cx="3096381" cy="33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sp>
        <p:nvSpPr>
          <p:cNvPr id="393" name="Google Shape;393;p47"/>
          <p:cNvSpPr txBox="1"/>
          <p:nvPr/>
        </p:nvSpPr>
        <p:spPr>
          <a:xfrm>
            <a:off x="9232834" y="8655388"/>
            <a:ext cx="3096381" cy="33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sp>
        <p:nvSpPr>
          <p:cNvPr id="394" name="Google Shape;394;p47"/>
          <p:cNvSpPr txBox="1"/>
          <p:nvPr/>
        </p:nvSpPr>
        <p:spPr>
          <a:xfrm>
            <a:off x="1682366" y="7615471"/>
            <a:ext cx="6502401" cy="33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http://goo.gl/maps/T0rcZ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8"/>
          <p:cNvSpPr txBox="1"/>
          <p:nvPr>
            <p:ph type="title"/>
          </p:nvPr>
        </p:nvSpPr>
        <p:spPr>
          <a:xfrm>
            <a:off x="762000" y="-210256"/>
            <a:ext cx="11480800" cy="21463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lang="en-US" sz="3400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2. Representations – map projection effects/figure ground</a:t>
            </a:r>
            <a:endParaRPr/>
          </a:p>
        </p:txBody>
      </p:sp>
      <p:pic>
        <p:nvPicPr>
          <p:cNvPr descr="C:\RIT\Dissertation\presentations\CRC_Press_Book\chapters\chapter_2\C2_Figures\Figure_2_6_map_projection_examples.png" id="400" name="Google Shape;40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934" y="1619148"/>
            <a:ext cx="6712426" cy="6939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RIT\Dissertation\presentations\CRC_Press_Book\chapters\chapter_2\C2_Figures\Figure_2_x_figure_ground_1.png" id="401" name="Google Shape;40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48454" y="885060"/>
            <a:ext cx="4109950" cy="31763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RIT\Dissertation\presentations\CRC_Press_Book\chapters\chapter_2\C2_Figures\Figure_2_x_figure_ground_2.png" id="402" name="Google Shape;402;p48"/>
          <p:cNvPicPr preferRelativeResize="0"/>
          <p:nvPr/>
        </p:nvPicPr>
        <p:blipFill rotWithShape="1">
          <a:blip r:embed="rId5">
            <a:alphaModFix/>
          </a:blip>
          <a:srcRect b="12131" l="10497" r="17616" t="4780"/>
          <a:stretch/>
        </p:blipFill>
        <p:spPr>
          <a:xfrm>
            <a:off x="8253031" y="4591853"/>
            <a:ext cx="4305372" cy="384590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8"/>
          <p:cNvSpPr txBox="1"/>
          <p:nvPr/>
        </p:nvSpPr>
        <p:spPr>
          <a:xfrm>
            <a:off x="-1" y="8871079"/>
            <a:ext cx="13004801" cy="5783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Research Council 2006. The Nature of Spatial Thinking. Learning to Think Spatially: GIS as a Support System in the K-12 curriculum. Washington, DC: The National Academies Press.</a:t>
            </a:r>
            <a:endParaRPr/>
          </a:p>
        </p:txBody>
      </p:sp>
      <p:sp>
        <p:nvSpPr>
          <p:cNvPr id="404" name="Google Shape;404;p48"/>
          <p:cNvSpPr txBox="1"/>
          <p:nvPr/>
        </p:nvSpPr>
        <p:spPr>
          <a:xfrm>
            <a:off x="2369183" y="8603538"/>
            <a:ext cx="3096380" cy="33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sp>
        <p:nvSpPr>
          <p:cNvPr id="405" name="Google Shape;405;p48"/>
          <p:cNvSpPr txBox="1"/>
          <p:nvPr/>
        </p:nvSpPr>
        <p:spPr>
          <a:xfrm>
            <a:off x="8955240" y="4158138"/>
            <a:ext cx="3096380" cy="337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sp>
        <p:nvSpPr>
          <p:cNvPr id="406" name="Google Shape;406;p48"/>
          <p:cNvSpPr txBox="1"/>
          <p:nvPr/>
        </p:nvSpPr>
        <p:spPr>
          <a:xfrm>
            <a:off x="8955240" y="8485823"/>
            <a:ext cx="3096380" cy="33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/>
        </p:nvSpPr>
        <p:spPr>
          <a:xfrm>
            <a:off x="-1" y="8754331"/>
            <a:ext cx="13004801" cy="72923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000"/>
              <a:buFont typeface="Helvetica Neue"/>
              <a:buNone/>
            </a:pPr>
            <a:r>
              <a:rPr b="0" i="0" lang="en-US" sz="2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National Research Council 2006. The Nature of Spatial Thinking. Learning to Think Spatially: GIS as a Support System in the K-12 curriculum. Washington, DC: The National Academies Press.</a:t>
            </a:r>
            <a:endParaRPr/>
          </a:p>
        </p:txBody>
      </p:sp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184008" y="-2716672"/>
            <a:ext cx="11480801" cy="636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3. Reasoning – spatial decisions</a:t>
            </a:r>
            <a:endParaRPr/>
          </a:p>
        </p:txBody>
      </p:sp>
      <p:pic>
        <p:nvPicPr>
          <p:cNvPr descr="C:\RIT\Dissertation\presentations\CRC_Press_Book\chapters\chapter_2\C2_Figures\Figure_2_24_thematic_map_example_Isarithmic.png" id="413" name="Google Shape;413;p49"/>
          <p:cNvPicPr preferRelativeResize="0"/>
          <p:nvPr/>
        </p:nvPicPr>
        <p:blipFill rotWithShape="1">
          <a:blip r:embed="rId3">
            <a:alphaModFix/>
          </a:blip>
          <a:srcRect b="9286" l="2503" r="2532" t="4064"/>
          <a:stretch/>
        </p:blipFill>
        <p:spPr>
          <a:xfrm>
            <a:off x="5016136" y="763781"/>
            <a:ext cx="4665801" cy="329017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9"/>
          <p:cNvSpPr txBox="1"/>
          <p:nvPr/>
        </p:nvSpPr>
        <p:spPr>
          <a:xfrm>
            <a:off x="9877461" y="620912"/>
            <a:ext cx="2838350" cy="12560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slope?</a:t>
            </a:r>
            <a:endParaRPr/>
          </a:p>
        </p:txBody>
      </p:sp>
      <p:sp>
        <p:nvSpPr>
          <p:cNvPr id="415" name="Google Shape;415;p49"/>
          <p:cNvSpPr txBox="1"/>
          <p:nvPr/>
        </p:nvSpPr>
        <p:spPr>
          <a:xfrm>
            <a:off x="5668963" y="6118773"/>
            <a:ext cx="5826358" cy="671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I avoid traffic?</a:t>
            </a:r>
            <a:endParaRPr/>
          </a:p>
        </p:txBody>
      </p:sp>
      <p:sp>
        <p:nvSpPr>
          <p:cNvPr id="416" name="Google Shape;416;p49"/>
          <p:cNvSpPr txBox="1"/>
          <p:nvPr/>
        </p:nvSpPr>
        <p:spPr>
          <a:xfrm>
            <a:off x="5956300" y="4072162"/>
            <a:ext cx="3096380" cy="3370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Helvetica Neue"/>
              <a:buNone/>
            </a:pPr>
            <a:r>
              <a:rPr b="0" i="0" lang="en-US" sz="16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pic>
        <p:nvPicPr>
          <p:cNvPr descr="image76.png" id="417" name="Google Shape;417;p49"/>
          <p:cNvPicPr preferRelativeResize="0"/>
          <p:nvPr/>
        </p:nvPicPr>
        <p:blipFill rotWithShape="1">
          <a:blip r:embed="rId4">
            <a:alphaModFix/>
          </a:blip>
          <a:srcRect b="0" l="0" r="0" t="26311"/>
          <a:stretch/>
        </p:blipFill>
        <p:spPr>
          <a:xfrm>
            <a:off x="462452" y="4095055"/>
            <a:ext cx="4904608" cy="4719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Major Course Topics</a:t>
            </a:r>
            <a:endParaRPr/>
          </a:p>
        </p:txBody>
      </p:sp>
      <p:sp>
        <p:nvSpPr>
          <p:cNvPr id="103" name="Google Shape;103;p5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Fundamentals and principles of Geographic Information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Representing Geographic Information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Survey of Geospatial Technologies (GTs) and how they work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Applications of GTs to geographic problems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lang="en-US" sz="3800"/>
              <a:t>Ubiquitous GTs 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Sense of Place</a:t>
            </a:r>
            <a:endParaRPr/>
          </a:p>
        </p:txBody>
      </p:sp>
      <p:sp>
        <p:nvSpPr>
          <p:cNvPr id="423" name="Google Shape;423;p5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2336" lvl="0" marL="4023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25"/>
              <a:buFont typeface="Helvetica Neue"/>
              <a:buChar char="•"/>
            </a:pPr>
            <a:r>
              <a:rPr lang="en-US" sz="3366"/>
              <a:t>What is Sense of Place?</a:t>
            </a:r>
            <a:endParaRPr/>
          </a:p>
          <a:p>
            <a:pPr indent="-402336" lvl="0" marL="402336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525"/>
              <a:buFont typeface="Helvetica Neue"/>
              <a:buChar char="•"/>
            </a:pPr>
            <a:r>
              <a:rPr lang="en-US" sz="3366"/>
              <a:t>“A faculty that connects us to the world” – Relph 2001:208</a:t>
            </a:r>
            <a:endParaRPr/>
          </a:p>
          <a:p>
            <a:pPr indent="-402336" lvl="0" marL="402336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525"/>
              <a:buFont typeface="Helvetica Neue"/>
              <a:buChar char="•"/>
            </a:pPr>
            <a:r>
              <a:rPr lang="en-US" sz="3366"/>
              <a:t>“A well developed sense of place looks carefully at local idiosyncrasies, keeps an open mind about them, and sees through them to larger processes, patterns they signify” – Relph 2001:212</a:t>
            </a:r>
            <a:endParaRPr/>
          </a:p>
          <a:p>
            <a:pPr indent="-402336" lvl="0" marL="402336" rtl="0" algn="l">
              <a:lnSpc>
                <a:spcPct val="100000"/>
              </a:lnSpc>
              <a:spcBef>
                <a:spcPts val="4100"/>
              </a:spcBef>
              <a:spcAft>
                <a:spcPts val="0"/>
              </a:spcAft>
              <a:buClr>
                <a:srgbClr val="EBEBEB"/>
              </a:buClr>
              <a:buSzPts val="2525"/>
              <a:buFont typeface="Helvetica Neue"/>
              <a:buChar char="•"/>
            </a:pPr>
            <a:r>
              <a:rPr lang="en-US" sz="3366"/>
              <a:t>“The village is in the same location I grew up, but really is a different place” – Relph 2001:215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Placelessness</a:t>
            </a:r>
            <a:endParaRPr/>
          </a:p>
        </p:txBody>
      </p:sp>
      <p:sp>
        <p:nvSpPr>
          <p:cNvPr id="429" name="Google Shape;429;p51"/>
          <p:cNvSpPr txBox="1"/>
          <p:nvPr>
            <p:ph idx="1" type="body"/>
          </p:nvPr>
        </p:nvSpPr>
        <p:spPr>
          <a:xfrm>
            <a:off x="577141" y="5913275"/>
            <a:ext cx="5678396" cy="3146988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390143" lvl="0" marL="39014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448"/>
              <a:buFont typeface="Helvetica Neue"/>
              <a:buChar char="•"/>
            </a:pPr>
            <a:r>
              <a:rPr lang="en-US" sz="3264"/>
              <a:t>Modernism – Looking to the future, standardization, ignoring the past</a:t>
            </a:r>
            <a:endParaRPr/>
          </a:p>
          <a:p>
            <a:pPr indent="-390143" lvl="0" marL="390143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EBEBEB"/>
              </a:buClr>
              <a:buSzPts val="2448"/>
              <a:buFont typeface="Helvetica Neue"/>
              <a:buChar char="•"/>
            </a:pPr>
            <a:r>
              <a:rPr lang="en-US" sz="3264"/>
              <a:t>Everything starts looking the same!</a:t>
            </a:r>
            <a:endParaRPr/>
          </a:p>
        </p:txBody>
      </p:sp>
      <p:pic>
        <p:nvPicPr>
          <p:cNvPr descr="image80.png" id="430" name="Google Shape;430;p51"/>
          <p:cNvPicPr preferRelativeResize="0"/>
          <p:nvPr/>
        </p:nvPicPr>
        <p:blipFill rotWithShape="1">
          <a:blip r:embed="rId3">
            <a:alphaModFix/>
          </a:blip>
          <a:srcRect b="18689" l="28780" r="7746" t="42601"/>
          <a:stretch/>
        </p:blipFill>
        <p:spPr>
          <a:xfrm>
            <a:off x="227051" y="2438863"/>
            <a:ext cx="6378545" cy="2118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81.png" id="431" name="Google Shape;431;p51"/>
          <p:cNvPicPr preferRelativeResize="0"/>
          <p:nvPr/>
        </p:nvPicPr>
        <p:blipFill rotWithShape="1">
          <a:blip r:embed="rId4">
            <a:alphaModFix/>
          </a:blip>
          <a:srcRect b="18920" l="28470" r="18428" t="46056"/>
          <a:stretch/>
        </p:blipFill>
        <p:spPr>
          <a:xfrm>
            <a:off x="6977178" y="7390025"/>
            <a:ext cx="5511559" cy="19799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82.png" id="432" name="Google Shape;432;p51"/>
          <p:cNvPicPr preferRelativeResize="0"/>
          <p:nvPr/>
        </p:nvPicPr>
        <p:blipFill rotWithShape="1">
          <a:blip r:embed="rId5">
            <a:alphaModFix/>
          </a:blip>
          <a:srcRect b="10317" l="28581" r="14861" t="44009"/>
          <a:stretch/>
        </p:blipFill>
        <p:spPr>
          <a:xfrm>
            <a:off x="6977178" y="4273003"/>
            <a:ext cx="6027623" cy="265120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165139" y="4899426"/>
            <a:ext cx="6502401" cy="671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Which one is Rochester?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Postmodernity</a:t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762000" y="-151836"/>
            <a:ext cx="11480800" cy="636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“places can look like anywhere developers/designers want them to, usually a function of market research,  what attracts consumers, what sells..” - Relph 2001:220</a:t>
            </a:r>
            <a:endParaRPr/>
          </a:p>
        </p:txBody>
      </p:sp>
      <p:pic>
        <p:nvPicPr>
          <p:cNvPr descr="http://esthersteinfeld.files.wordpress.com/2010/05/las-vegas-luxor.jpg" id="440" name="Google Shape;44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700" y="5449626"/>
            <a:ext cx="4871642" cy="3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/>
          <p:nvPr/>
        </p:nvSpPr>
        <p:spPr>
          <a:xfrm>
            <a:off x="10320" y="8978445"/>
            <a:ext cx="6502401" cy="324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Font typeface="Helvetica Neue"/>
              <a:buNone/>
            </a:pPr>
            <a:r>
              <a:rPr b="0" i="0" lang="en-US" sz="1500" u="sng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http://esthersteinfeld.files.wordpress.com/2010/05/las-vegas-luxor.jpg</a:t>
            </a:r>
            <a:endParaRPr/>
          </a:p>
        </p:txBody>
      </p:sp>
      <p:pic>
        <p:nvPicPr>
          <p:cNvPr descr="http://upload.wikimedia.org/wikipedia/commons/1/16/Las_Vegas_NY_NY_Hotel.jpg" id="442" name="Google Shape;442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0149" y="5449626"/>
            <a:ext cx="5478434" cy="3653732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2"/>
          <p:cNvSpPr txBox="1"/>
          <p:nvPr/>
        </p:nvSpPr>
        <p:spPr>
          <a:xfrm>
            <a:off x="6177280" y="8880711"/>
            <a:ext cx="6755270" cy="553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500"/>
              <a:buFont typeface="Helvetica Neue"/>
              <a:buNone/>
            </a:pPr>
            <a:r>
              <a:rPr b="0" i="0" lang="en-US" sz="1500" u="sng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http://upload.wikimedia.org/wikipedia/commons/1/16/Las_Vegas_NY_NY_Hotel.jpg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762000" y="-368583"/>
            <a:ext cx="11480800" cy="636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“It is important to know what belongs, what has been imported and what has been invented in a place” – Relph 2001:221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Pierce Lewis – human-made landscapes valuable clues to culture – investments in time, effort, and money </a:t>
            </a:r>
            <a:endParaRPr/>
          </a:p>
        </p:txBody>
      </p:sp>
      <p:pic>
        <p:nvPicPr>
          <p:cNvPr descr="image87.png" id="449" name="Google Shape;449;p53"/>
          <p:cNvPicPr preferRelativeResize="0"/>
          <p:nvPr/>
        </p:nvPicPr>
        <p:blipFill rotWithShape="1">
          <a:blip r:embed="rId3">
            <a:alphaModFix/>
          </a:blip>
          <a:srcRect b="3224" l="28312" r="0" t="24886"/>
          <a:stretch/>
        </p:blipFill>
        <p:spPr>
          <a:xfrm>
            <a:off x="1773192" y="6019365"/>
            <a:ext cx="6539296" cy="357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3"/>
          <p:cNvSpPr txBox="1"/>
          <p:nvPr/>
        </p:nvSpPr>
        <p:spPr>
          <a:xfrm>
            <a:off x="8672446" y="5739432"/>
            <a:ext cx="3953048" cy="24244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does the RIT campus say about RIT culture?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title"/>
          </p:nvPr>
        </p:nvSpPr>
        <p:spPr>
          <a:xfrm>
            <a:off x="622300" y="419100"/>
            <a:ext cx="11480800" cy="89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GeoGuesser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https://geoguessr.com</a:t>
            </a: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t/>
            </a:r>
            <a:endParaRPr b="1" i="0" sz="6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Assignment: </a:t>
            </a:r>
            <a:r>
              <a:rPr b="0" lang="en-US"/>
              <a:t>After playing around with GeoGuesser write a short writeup on how a sense of place helped you in finding locations in the game. </a:t>
            </a: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Readings/Video and To Do</a:t>
            </a:r>
            <a:endParaRPr/>
          </a:p>
        </p:txBody>
      </p:sp>
      <p:sp>
        <p:nvSpPr>
          <p:cNvPr id="461" name="Google Shape;461;p55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8790" lvl="0" marL="408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Reading for next week’s class:</a:t>
            </a:r>
            <a:endParaRPr/>
          </a:p>
          <a:p>
            <a:pPr indent="-408790" lvl="1" marL="774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Video (1): Geospatial revolution video (13:45)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https://youtu.be/poMGRbfgp38</a:t>
            </a:r>
            <a:r>
              <a:rPr lang="en-US" sz="3420"/>
              <a:t>   </a:t>
            </a:r>
            <a:endParaRPr/>
          </a:p>
          <a:p>
            <a:pPr indent="-408790" lvl="1" marL="774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The ArcGIS Book Chapter 1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https://learn.arcgis.com/en/arcgis-book/</a:t>
            </a:r>
            <a:r>
              <a:rPr lang="en-US" sz="3420"/>
              <a:t>  </a:t>
            </a:r>
            <a:endParaRPr/>
          </a:p>
          <a:p>
            <a:pPr indent="-408790" lvl="1" marL="774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Relph_2001_Sense_of_Place</a:t>
            </a:r>
            <a:endParaRPr/>
          </a:p>
          <a:p>
            <a:pPr indent="-408790" lvl="1" marL="774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Kimerling_2009</a:t>
            </a:r>
            <a:endParaRPr/>
          </a:p>
          <a:p>
            <a:pPr indent="-408790" lvl="1" marL="7745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Recommended: Getting to Know ArcGIS Pro 2.6 Chapter 1 </a:t>
            </a:r>
            <a:endParaRPr/>
          </a:p>
          <a:p>
            <a:pPr indent="-408790" lvl="0" marL="408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65"/>
              <a:buFont typeface="Helvetica Neue"/>
              <a:buChar char="•"/>
            </a:pPr>
            <a:r>
              <a:rPr lang="en-US" sz="3420"/>
              <a:t>To Do: Make Sure You Setup your ArcGIS Online Account from the Email Invitation Sent to you - Email Me if you do not receive the email by Friday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Tentative Course Schedule</a:t>
            </a:r>
            <a:endParaRPr/>
          </a:p>
        </p:txBody>
      </p:sp>
      <p:graphicFrame>
        <p:nvGraphicFramePr>
          <p:cNvPr id="109" name="Google Shape;109;p6"/>
          <p:cNvGraphicFramePr/>
          <p:nvPr/>
        </p:nvGraphicFramePr>
        <p:xfrm>
          <a:off x="1155700" y="1962150"/>
          <a:ext cx="3000000" cy="3000000"/>
        </p:xfrm>
        <a:graphic>
          <a:graphicData uri="http://schemas.openxmlformats.org/drawingml/2006/table">
            <a:tbl>
              <a:tblPr firstRow="1">
                <a:noFill/>
                <a:tableStyleId>{94073FF7-0904-410B-88A2-80478101F2C6}</a:tableStyleId>
              </a:tblPr>
              <a:tblGrid>
                <a:gridCol w="1325800"/>
                <a:gridCol w="9145975"/>
              </a:tblGrid>
              <a:tr h="5604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000"/>
                        <a:buFont typeface="Helvetica Neue"/>
                        <a:buNone/>
                      </a:pPr>
                      <a:r>
                        <a:rPr lang="en-US" sz="3000" u="none" cap="none" strike="noStrike">
                          <a:solidFill>
                            <a:srgbClr val="FFFFFF"/>
                          </a:solidFill>
                        </a:rPr>
                        <a:t>Course Outline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/>
              </a:tr>
              <a:tr h="449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WEEK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TOPICS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9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/>
                    </a:p>
                  </a:txBody>
                  <a:tcPr marT="50800" marB="50800" marR="50800" marL="50800" anchor="ctr">
                    <a:lnT cap="flat" cmpd="sng" w="254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Course Introduction and Overview of Geospatial Technology</a:t>
                      </a:r>
                      <a:endParaRPr/>
                    </a:p>
                  </a:txBody>
                  <a:tcPr marT="50800" marB="50800" marR="50800" marL="50800" anchor="ctr">
                    <a:lnT cap="flat" cmpd="sng" w="25400">
                      <a:solidFill>
                        <a:srgbClr val="F0F0F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Geographic Information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Projections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Cartography and Tables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5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GPS And Web Apps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6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Story Maps and Census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7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Remote Sensing / UAVs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8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Midterm Review - Geodesign - Project Introduction and Proposal Writing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9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Midterm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10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Geoprocessing and Python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11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Geodatabase Design and Editing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12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Geodatabase Design and Editing Continued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13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Ethics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14</a:t>
                      </a:r>
                      <a:endParaRPr/>
                    </a:p>
                  </a:txBody>
                  <a:tcPr marT="50800" marB="50800" marR="50800" marL="5080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Programing your Own Application</a:t>
                      </a:r>
                      <a:endParaRPr/>
                    </a:p>
                  </a:txBody>
                  <a:tcPr marT="50800" marB="50800" marR="50800" marL="50800" anchor="ctr"/>
                </a:tc>
              </a:tr>
              <a:tr h="446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15-End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200"/>
                        <a:buFont typeface="Helvetica Neue"/>
                        <a:buNone/>
                      </a:pPr>
                      <a:r>
                        <a:rPr lang="en-US" sz="2200" u="none" cap="none" strike="noStrike">
                          <a:solidFill>
                            <a:srgbClr val="FFFFFF"/>
                          </a:solidFill>
                        </a:rPr>
                        <a:t>Final Projects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Assumptions</a:t>
            </a:r>
            <a:endParaRPr/>
          </a:p>
        </p:txBody>
      </p:sp>
      <p:sp>
        <p:nvSpPr>
          <p:cNvPr id="115" name="Google Shape;115;p7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Windows operating systems use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 file management skills – download and unzip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Use</a:t>
            </a:r>
            <a:b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myCourses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Textbook and Readings</a:t>
            </a:r>
            <a:endParaRPr/>
          </a:p>
        </p:txBody>
      </p:sp>
      <p:sp>
        <p:nvSpPr>
          <p:cNvPr id="121" name="Google Shape;121;p8"/>
          <p:cNvSpPr txBox="1"/>
          <p:nvPr/>
        </p:nvSpPr>
        <p:spPr>
          <a:xfrm>
            <a:off x="932462" y="2719153"/>
            <a:ext cx="10299983" cy="3592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Recommended: Getting To Know ArcGIS Pro 2.6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Readings to be assigned by Instructor as needed.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License</a:t>
            </a:r>
            <a:endParaRPr/>
          </a:p>
        </p:txBody>
      </p: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should receive an email from ESRI or ArcGIS Online.  This is important as it is you license and access to the software for the class and ArcGIS Online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account is tied to your RIT login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Organization is ritarcgis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